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7" r:id="rId2"/>
    <p:sldId id="258" r:id="rId3"/>
    <p:sldId id="259" r:id="rId4"/>
    <p:sldId id="256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64" r:id="rId17"/>
    <p:sldId id="272" r:id="rId18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FFFF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49" autoAdjust="0"/>
  </p:normalViewPr>
  <p:slideViewPr>
    <p:cSldViewPr>
      <p:cViewPr>
        <p:scale>
          <a:sx n="66" d="100"/>
          <a:sy n="66" d="100"/>
        </p:scale>
        <p:origin x="-7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790" y="-10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2C402-F4B9-4881-971D-CB533B0AE92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2DF83-2685-4ACE-8AE5-4F4E288305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2DF83-2685-4ACE-8AE5-4F4E288305D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2FA5F-319B-4F1A-B148-B4E10B19F0BB}" type="datetimeFigureOut">
              <a:rPr lang="fr-FR" smtClean="0"/>
              <a:pPr/>
              <a:t>21/09/2012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A47A8-D6C3-43B1-950E-7760D9BE5D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 advClick="0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606;&#1588;&#1610;&#1583;%20&#1602;&#1587;&#1605;&#1575;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8279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DZ" sz="5400" b="1" dirty="0" smtClean="0">
                <a:cs typeface="Simplified Arabic" pitchFamily="2" charset="-78"/>
              </a:rPr>
              <a:t>الجمهورية الجزا</a:t>
            </a:r>
            <a:r>
              <a:rPr lang="ar-DZ" sz="5400" b="1" u="sng" dirty="0" smtClean="0">
                <a:cs typeface="Simplified Arabic" pitchFamily="2" charset="-78"/>
              </a:rPr>
              <a:t>ئرية الديم</a:t>
            </a:r>
            <a:r>
              <a:rPr lang="ar-DZ" sz="5400" b="1" dirty="0" smtClean="0">
                <a:cs typeface="Simplified Arabic" pitchFamily="2" charset="-78"/>
              </a:rPr>
              <a:t>قراطية الشعبية</a:t>
            </a:r>
            <a:r>
              <a:rPr lang="fr-FR" sz="5400" b="1" dirty="0" smtClean="0">
                <a:cs typeface="Simplified Arabic" pitchFamily="2" charset="-78"/>
              </a:rPr>
              <a:t/>
            </a:r>
            <a:br>
              <a:rPr lang="fr-FR" sz="5400" b="1" dirty="0" smtClean="0">
                <a:cs typeface="Simplified Arabic" pitchFamily="2" charset="-78"/>
              </a:rPr>
            </a:br>
            <a:r>
              <a:rPr lang="ar-DZ" sz="5400" b="1" dirty="0" smtClean="0">
                <a:cs typeface="Simplified Arabic" pitchFamily="2" charset="-78"/>
              </a:rPr>
              <a:t>وزارة</a:t>
            </a:r>
            <a:r>
              <a:rPr lang="ar-DZ" sz="5400" b="1" u="sng" dirty="0" smtClean="0">
                <a:cs typeface="Simplified Arabic" pitchFamily="2" charset="-78"/>
              </a:rPr>
              <a:t> التربية ال</a:t>
            </a:r>
            <a:r>
              <a:rPr lang="ar-DZ" sz="5400" b="1" dirty="0" smtClean="0">
                <a:cs typeface="Simplified Arabic" pitchFamily="2" charset="-78"/>
              </a:rPr>
              <a:t>وطنية</a:t>
            </a:r>
            <a:r>
              <a:rPr lang="fr-FR" sz="5400" b="1" dirty="0" smtClean="0">
                <a:cs typeface="Simplified Arabic" pitchFamily="2" charset="-78"/>
              </a:rPr>
              <a:t/>
            </a:r>
            <a:br>
              <a:rPr lang="fr-FR" sz="5400" b="1" dirty="0" smtClean="0">
                <a:cs typeface="Simplified Arabic" pitchFamily="2" charset="-78"/>
              </a:rPr>
            </a:br>
            <a:r>
              <a:rPr lang="ar-DZ" sz="5400" b="1" dirty="0" smtClean="0">
                <a:cs typeface="Simplified Arabic" pitchFamily="2" charset="-78"/>
              </a:rPr>
              <a:t>المفتشية العامة </a:t>
            </a:r>
            <a:r>
              <a:rPr lang="ar-DZ" sz="5400" b="1" dirty="0" err="1" smtClean="0">
                <a:cs typeface="Simplified Arabic" pitchFamily="2" charset="-78"/>
              </a:rPr>
              <a:t>للبيداغوجيا</a:t>
            </a:r>
            <a:r>
              <a:rPr lang="fr-FR" sz="5400" b="1" dirty="0" smtClean="0">
                <a:cs typeface="Simplified Arabic" pitchFamily="2" charset="-78"/>
              </a:rPr>
              <a:t> </a:t>
            </a:r>
            <a:r>
              <a:rPr lang="ar-DZ" sz="5400" b="1" dirty="0" smtClean="0">
                <a:cs typeface="Simplified Arabic" pitchFamily="2" charset="-78"/>
              </a:rPr>
              <a:t> المقاطعة </a:t>
            </a:r>
            <a:r>
              <a:rPr lang="ar-DZ" sz="4800" b="1" dirty="0" smtClean="0">
                <a:cs typeface="Simplified Arabic" pitchFamily="2" charset="-78"/>
              </a:rPr>
              <a:t>التفتيشية </a:t>
            </a:r>
            <a:r>
              <a:rPr lang="ar-DZ" sz="6000" b="1" u="sng" dirty="0" err="1" smtClean="0">
                <a:cs typeface="Simplified Arabic" pitchFamily="2" charset="-78"/>
              </a:rPr>
              <a:t>سطيف</a:t>
            </a:r>
            <a:r>
              <a:rPr lang="ar-DZ" sz="6000" b="1" u="sng" dirty="0" smtClean="0">
                <a:cs typeface="Simplified Arabic" pitchFamily="2" charset="-78"/>
              </a:rPr>
              <a:t> ـ3ـ </a:t>
            </a:r>
            <a:r>
              <a:rPr lang="fr-FR" sz="4800" b="1" dirty="0" smtClean="0">
                <a:cs typeface="Simplified Arabic" pitchFamily="2" charset="-78"/>
              </a:rPr>
              <a:t/>
            </a:r>
            <a:br>
              <a:rPr lang="fr-FR" sz="4800" b="1" dirty="0" smtClean="0">
                <a:cs typeface="Simplified Arabic" pitchFamily="2" charset="-78"/>
              </a:rPr>
            </a:br>
            <a:r>
              <a:rPr lang="ar-DZ" sz="6000" b="1" dirty="0" smtClean="0">
                <a:cs typeface="Simplified Arabic" pitchFamily="2" charset="-78"/>
              </a:rPr>
              <a:t>ملتقى العلوم الفيزيائية </a:t>
            </a:r>
            <a:r>
              <a:rPr lang="fr-FR" sz="4800" b="1" dirty="0" smtClean="0">
                <a:cs typeface="Simplified Arabic" pitchFamily="2" charset="-78"/>
              </a:rPr>
              <a:t/>
            </a:r>
            <a:br>
              <a:rPr lang="fr-FR" sz="4800" b="1" dirty="0" smtClean="0">
                <a:cs typeface="Simplified Arabic" pitchFamily="2" charset="-78"/>
              </a:rPr>
            </a:br>
            <a:r>
              <a:rPr lang="ar-DZ" sz="5400" b="1" dirty="0" err="1" smtClean="0">
                <a:cs typeface="Simplified Arabic" pitchFamily="2" charset="-78"/>
              </a:rPr>
              <a:t>قلال</a:t>
            </a:r>
            <a:r>
              <a:rPr lang="ar-DZ" sz="5400" b="1" dirty="0" smtClean="0">
                <a:cs typeface="Simplified Arabic" pitchFamily="2" charset="-78"/>
              </a:rPr>
              <a:t> يوم 14 مارس 2012</a:t>
            </a:r>
            <a:r>
              <a:rPr lang="fr-FR" sz="5400" b="1" dirty="0" smtClean="0">
                <a:cs typeface="Simplified Arabic" pitchFamily="2" charset="-78"/>
              </a:rPr>
              <a:t/>
            </a:r>
            <a:br>
              <a:rPr lang="fr-FR" sz="5400" b="1" dirty="0" smtClean="0">
                <a:cs typeface="Simplified Arabic" pitchFamily="2" charset="-78"/>
              </a:rPr>
            </a:br>
            <a:r>
              <a:rPr lang="ar-DZ" sz="5400" b="1" dirty="0" smtClean="0">
                <a:cs typeface="Simplified Arabic" pitchFamily="2" charset="-78"/>
              </a:rPr>
              <a:t>رأس اسلي يوم 11 </a:t>
            </a:r>
            <a:r>
              <a:rPr lang="ar-DZ" sz="5400" b="1" dirty="0" err="1" smtClean="0">
                <a:cs typeface="Simplified Arabic" pitchFamily="2" charset="-78"/>
              </a:rPr>
              <a:t>أفريل</a:t>
            </a:r>
            <a:r>
              <a:rPr lang="ar-DZ" sz="5400" b="1" dirty="0" smtClean="0">
                <a:cs typeface="Simplified Arabic" pitchFamily="2" charset="-78"/>
              </a:rPr>
              <a:t> 2012</a:t>
            </a:r>
            <a:r>
              <a:rPr lang="fr-FR" sz="5400" b="1" dirty="0" smtClean="0">
                <a:cs typeface="Simplified Arabic" pitchFamily="2" charset="-78"/>
              </a:rPr>
              <a:t/>
            </a:r>
            <a:br>
              <a:rPr lang="fr-FR" sz="5400" b="1" dirty="0" smtClean="0">
                <a:cs typeface="Simplified Arabic" pitchFamily="2" charset="-78"/>
              </a:rPr>
            </a:br>
            <a:r>
              <a:rPr lang="ar-DZ" sz="5400" b="1" dirty="0" smtClean="0">
                <a:cs typeface="Simplified Arabic" pitchFamily="2" charset="-78"/>
              </a:rPr>
              <a:t>حمام </a:t>
            </a:r>
            <a:r>
              <a:rPr lang="ar-DZ" sz="5400" b="1" dirty="0" err="1" smtClean="0">
                <a:cs typeface="Simplified Arabic" pitchFamily="2" charset="-78"/>
              </a:rPr>
              <a:t>السخنة</a:t>
            </a:r>
            <a:r>
              <a:rPr lang="ar-DZ" sz="5400" b="1" dirty="0" smtClean="0">
                <a:cs typeface="Simplified Arabic" pitchFamily="2" charset="-78"/>
              </a:rPr>
              <a:t> يوم 25 </a:t>
            </a:r>
            <a:r>
              <a:rPr lang="ar-DZ" sz="5400" b="1" dirty="0" err="1" smtClean="0">
                <a:cs typeface="Simplified Arabic" pitchFamily="2" charset="-78"/>
              </a:rPr>
              <a:t>أفريل</a:t>
            </a:r>
            <a:r>
              <a:rPr lang="ar-DZ" sz="5400" b="1" dirty="0" smtClean="0">
                <a:cs typeface="Simplified Arabic" pitchFamily="2" charset="-78"/>
              </a:rPr>
              <a:t> 2012</a:t>
            </a:r>
            <a:r>
              <a:rPr lang="fr-FR" sz="6000" b="1" dirty="0" smtClean="0"/>
              <a:t/>
            </a:r>
            <a:br>
              <a:rPr lang="fr-FR" sz="6000" b="1" dirty="0" smtClean="0"/>
            </a:br>
            <a:r>
              <a:rPr lang="ar-DZ" sz="4400" dirty="0" smtClean="0"/>
              <a:t> </a:t>
            </a: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4400" dirty="0"/>
          </a:p>
        </p:txBody>
      </p:sp>
      <p:pic>
        <p:nvPicPr>
          <p:cNvPr id="4" name="نشيد قسما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957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/>
              <a:t>لرسم المماس نتبع </a:t>
            </a:r>
            <a:r>
              <a:rPr lang="ar-DZ" sz="2800" b="1" dirty="0" err="1" smtClean="0"/>
              <a:t>الحطوات</a:t>
            </a:r>
            <a:r>
              <a:rPr lang="ar-DZ" sz="2800" b="1" dirty="0" smtClean="0"/>
              <a:t> التالية </a:t>
            </a:r>
          </a:p>
          <a:p>
            <a:pPr algn="ctr"/>
            <a:r>
              <a:rPr lang="ar-DZ" sz="2800" b="1" dirty="0" smtClean="0"/>
              <a:t> </a:t>
            </a:r>
          </a:p>
          <a:p>
            <a:pPr algn="ctr"/>
            <a:r>
              <a:rPr lang="ar-DZ" sz="2800" b="1" dirty="0" smtClean="0"/>
              <a:t>1*نضغط مرة </a:t>
            </a:r>
            <a:r>
              <a:rPr lang="ar-DZ" sz="2800" b="1" dirty="0" err="1" smtClean="0"/>
              <a:t>اخرى</a:t>
            </a:r>
            <a:r>
              <a:rPr lang="ar-DZ" sz="2800" b="1" dirty="0" smtClean="0"/>
              <a:t> على الرمز               فتظهر الصورة التالية  </a:t>
            </a:r>
            <a:endParaRPr lang="fr-FR" sz="2800" b="1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620688"/>
            <a:ext cx="792088" cy="582418"/>
          </a:xfrm>
          <a:prstGeom prst="rect">
            <a:avLst/>
          </a:prstGeom>
          <a:noFill/>
        </p:spPr>
      </p:pic>
      <p:grpSp>
        <p:nvGrpSpPr>
          <p:cNvPr id="8" name="Groupe 7"/>
          <p:cNvGrpSpPr/>
          <p:nvPr/>
        </p:nvGrpSpPr>
        <p:grpSpPr>
          <a:xfrm>
            <a:off x="323528" y="1644056"/>
            <a:ext cx="5904656" cy="5213945"/>
            <a:chOff x="1619672" y="1644055"/>
            <a:chExt cx="5904656" cy="5213945"/>
          </a:xfrm>
        </p:grpSpPr>
        <p:pic>
          <p:nvPicPr>
            <p:cNvPr id="26625" name="Picture 1" descr="C:\Users\hp\AppData\Local\Temp\SolidDocuments\SolidCapture\SolidCaptureImage224566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19672" y="1644055"/>
              <a:ext cx="5629275" cy="5213945"/>
            </a:xfrm>
            <a:prstGeom prst="rect">
              <a:avLst/>
            </a:prstGeom>
            <a:noFill/>
          </p:spPr>
        </p:pic>
        <p:cxnSp>
          <p:nvCxnSpPr>
            <p:cNvPr id="6" name="Connecteur droit avec flèche 5"/>
            <p:cNvCxnSpPr/>
            <p:nvPr/>
          </p:nvCxnSpPr>
          <p:spPr>
            <a:xfrm>
              <a:off x="6588224" y="4797152"/>
              <a:ext cx="936104" cy="43204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ZoneTexte 9"/>
          <p:cNvSpPr txBox="1"/>
          <p:nvPr/>
        </p:nvSpPr>
        <p:spPr>
          <a:xfrm>
            <a:off x="5580112" y="5157193"/>
            <a:ext cx="3347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cs typeface="Simplified Arabic" pitchFamily="2" charset="-78"/>
              </a:rPr>
              <a:t>نضغط هنا  </a:t>
            </a:r>
            <a:r>
              <a:rPr lang="fr-FR" b="1" dirty="0" smtClean="0"/>
              <a:t>Autres options</a:t>
            </a:r>
            <a:endParaRPr lang="fr-FR" b="1" dirty="0"/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35696" y="188641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4000" b="1" dirty="0" smtClean="0">
                <a:cs typeface="Simplified Arabic" pitchFamily="2" charset="-78"/>
              </a:rPr>
              <a:t>نحصل على الصورة التالية </a:t>
            </a:r>
            <a:endParaRPr lang="fr-FR" sz="4000" b="1" dirty="0">
              <a:cs typeface="Simplified Arabic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51520" y="551723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800" b="1" dirty="0" smtClean="0"/>
              <a:t>ثم نضغط </a:t>
            </a:r>
            <a:r>
              <a:rPr lang="fr-FR" sz="2800" b="1" dirty="0" smtClean="0"/>
              <a:t>ok</a:t>
            </a:r>
            <a:endParaRPr lang="fr-FR" dirty="0"/>
          </a:p>
        </p:txBody>
      </p:sp>
      <p:grpSp>
        <p:nvGrpSpPr>
          <p:cNvPr id="27" name="Groupe 26"/>
          <p:cNvGrpSpPr/>
          <p:nvPr/>
        </p:nvGrpSpPr>
        <p:grpSpPr>
          <a:xfrm>
            <a:off x="0" y="1009650"/>
            <a:ext cx="9379868" cy="5848350"/>
            <a:chOff x="0" y="1009650"/>
            <a:chExt cx="9379868" cy="5848350"/>
          </a:xfrm>
        </p:grpSpPr>
        <p:sp>
          <p:nvSpPr>
            <p:cNvPr id="12" name="ZoneTexte 11"/>
            <p:cNvSpPr txBox="1"/>
            <p:nvPr/>
          </p:nvSpPr>
          <p:spPr>
            <a:xfrm>
              <a:off x="0" y="3140969"/>
              <a:ext cx="25557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sz="2400" b="1" dirty="0" smtClean="0">
                  <a:cs typeface="Simplified Arabic" pitchFamily="2" charset="-78"/>
                </a:rPr>
                <a:t>نضع هنا الرقم </a:t>
              </a:r>
              <a:r>
                <a:rPr lang="ar-DZ" sz="2000" b="1" dirty="0" smtClean="0"/>
                <a:t>0.001</a:t>
              </a:r>
              <a:endParaRPr lang="fr-FR" b="1" dirty="0"/>
            </a:p>
          </p:txBody>
        </p:sp>
        <p:grpSp>
          <p:nvGrpSpPr>
            <p:cNvPr id="26" name="Groupe 25"/>
            <p:cNvGrpSpPr/>
            <p:nvPr/>
          </p:nvGrpSpPr>
          <p:grpSpPr>
            <a:xfrm>
              <a:off x="0" y="1009650"/>
              <a:ext cx="9379868" cy="5848350"/>
              <a:chOff x="0" y="1009650"/>
              <a:chExt cx="9379868" cy="5848350"/>
            </a:xfrm>
          </p:grpSpPr>
          <p:sp>
            <p:nvSpPr>
              <p:cNvPr id="15" name="ZoneTexte 14"/>
              <p:cNvSpPr txBox="1"/>
              <p:nvPr/>
            </p:nvSpPr>
            <p:spPr>
              <a:xfrm>
                <a:off x="0" y="4365104"/>
                <a:ext cx="269979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ar-DZ" sz="3200" b="1" dirty="0" smtClean="0">
                    <a:cs typeface="Simplified Arabic" pitchFamily="2" charset="-78"/>
                  </a:rPr>
                  <a:t>نؤشر هنا لرسم المماس عند </a:t>
                </a:r>
                <a:r>
                  <a:rPr lang="ar-DZ" sz="3200" b="1" dirty="0" err="1" smtClean="0">
                    <a:cs typeface="Simplified Arabic" pitchFamily="2" charset="-78"/>
                  </a:rPr>
                  <a:t>الميدأ</a:t>
                </a:r>
                <a:endParaRPr lang="fr-FR" sz="3200" b="1" dirty="0">
                  <a:cs typeface="Simplified Arabic" pitchFamily="2" charset="-78"/>
                </a:endParaRPr>
              </a:p>
            </p:txBody>
          </p:sp>
          <p:grpSp>
            <p:nvGrpSpPr>
              <p:cNvPr id="25" name="Groupe 24"/>
              <p:cNvGrpSpPr/>
              <p:nvPr/>
            </p:nvGrpSpPr>
            <p:grpSpPr>
              <a:xfrm>
                <a:off x="2339753" y="1009650"/>
                <a:ext cx="7040115" cy="5848350"/>
                <a:chOff x="2339753" y="1009650"/>
                <a:chExt cx="7040115" cy="5848350"/>
              </a:xfrm>
            </p:grpSpPr>
            <p:grpSp>
              <p:nvGrpSpPr>
                <p:cNvPr id="18" name="Groupe 17"/>
                <p:cNvGrpSpPr/>
                <p:nvPr/>
              </p:nvGrpSpPr>
              <p:grpSpPr>
                <a:xfrm>
                  <a:off x="2339753" y="1009650"/>
                  <a:ext cx="7040115" cy="5848350"/>
                  <a:chOff x="2339752" y="1009650"/>
                  <a:chExt cx="7040115" cy="5848350"/>
                </a:xfrm>
              </p:grpSpPr>
              <p:grpSp>
                <p:nvGrpSpPr>
                  <p:cNvPr id="11" name="Groupe 10"/>
                  <p:cNvGrpSpPr/>
                  <p:nvPr/>
                </p:nvGrpSpPr>
                <p:grpSpPr>
                  <a:xfrm>
                    <a:off x="2483767" y="1009650"/>
                    <a:ext cx="6896100" cy="5848350"/>
                    <a:chOff x="2483767" y="1009650"/>
                    <a:chExt cx="6896100" cy="5848350"/>
                  </a:xfrm>
                </p:grpSpPr>
                <p:pic>
                  <p:nvPicPr>
                    <p:cNvPr id="27649" name="Picture 1" descr="C:\Users\hp\AppData\Local\Temp\SolidDocuments\SolidCapture\SolidCaptureImage2751140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2483767" y="1009650"/>
                      <a:ext cx="6896100" cy="5848350"/>
                    </a:xfrm>
                    <a:prstGeom prst="rect">
                      <a:avLst/>
                    </a:prstGeom>
                    <a:noFill/>
                  </p:spPr>
                </p:pic>
                <p:cxnSp>
                  <p:nvCxnSpPr>
                    <p:cNvPr id="7" name="Connecteur en arc 6"/>
                    <p:cNvCxnSpPr/>
                    <p:nvPr/>
                  </p:nvCxnSpPr>
                  <p:spPr>
                    <a:xfrm rot="10800000">
                      <a:off x="6516216" y="4077072"/>
                      <a:ext cx="792088" cy="504056"/>
                    </a:xfrm>
                    <a:prstGeom prst="curvedConnector3">
                      <a:avLst>
                        <a:gd name="adj1" fmla="val 23933"/>
                      </a:avLst>
                    </a:prstGeom>
                    <a:ln>
                      <a:tailEnd type="arrow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" name="Connecteur en angle 13"/>
                  <p:cNvCxnSpPr/>
                  <p:nvPr/>
                </p:nvCxnSpPr>
                <p:spPr>
                  <a:xfrm rot="10800000" flipV="1">
                    <a:off x="2339752" y="2996952"/>
                    <a:ext cx="3240360" cy="432048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headEnd type="arrow"/>
                    <a:tailEnd type="arrow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" name="Connecteur droit avec flèche 20"/>
                <p:cNvCxnSpPr/>
                <p:nvPr/>
              </p:nvCxnSpPr>
              <p:spPr>
                <a:xfrm>
                  <a:off x="2411760" y="5013176"/>
                  <a:ext cx="2016224" cy="72008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headEnd type="arrow"/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4211960" y="188640"/>
            <a:ext cx="4608512" cy="2996952"/>
            <a:chOff x="4211960" y="188640"/>
            <a:chExt cx="4608512" cy="2996952"/>
          </a:xfrm>
        </p:grpSpPr>
        <p:pic>
          <p:nvPicPr>
            <p:cNvPr id="28673" name="Picture 1" descr="C:\Users\hp\AppData\Local\Temp\SolidDocuments\SolidCapture\SolidCaptureImage3472972.png"/>
            <p:cNvPicPr>
              <a:picLocks noChangeAspect="1" noChangeArrowheads="1"/>
            </p:cNvPicPr>
            <p:nvPr/>
          </p:nvPicPr>
          <p:blipFill>
            <a:blip r:embed="rId2" cstate="print"/>
            <a:srcRect l="16901" r="2817" b="39301"/>
            <a:stretch>
              <a:fillRect/>
            </a:stretch>
          </p:blipFill>
          <p:spPr bwMode="auto">
            <a:xfrm>
              <a:off x="4211960" y="404664"/>
              <a:ext cx="4104456" cy="2780928"/>
            </a:xfrm>
            <a:prstGeom prst="rect">
              <a:avLst/>
            </a:prstGeom>
            <a:noFill/>
          </p:spPr>
        </p:pic>
        <p:sp>
          <p:nvSpPr>
            <p:cNvPr id="3" name="ZoneTexte 2"/>
            <p:cNvSpPr txBox="1"/>
            <p:nvPr/>
          </p:nvSpPr>
          <p:spPr>
            <a:xfrm>
              <a:off x="5724128" y="188640"/>
              <a:ext cx="30963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b="1" dirty="0" smtClean="0"/>
                <a:t>هذا الرسم معدل </a:t>
              </a:r>
              <a:endParaRPr lang="fr-FR" b="1" dirty="0"/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0" y="3356993"/>
            <a:ext cx="8892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000" b="1" dirty="0" smtClean="0">
                <a:cs typeface="Simplified Arabic" pitchFamily="2" charset="-78"/>
              </a:rPr>
              <a:t>بعد </a:t>
            </a:r>
            <a:r>
              <a:rPr lang="ar-DZ" sz="4000" b="1" dirty="0" err="1" smtClean="0">
                <a:cs typeface="Simplified Arabic" pitchFamily="2" charset="-78"/>
              </a:rPr>
              <a:t>ذ</a:t>
            </a:r>
            <a:r>
              <a:rPr lang="ar-DZ" sz="4000" b="1" dirty="0" smtClean="0">
                <a:cs typeface="Simplified Arabic" pitchFamily="2" charset="-78"/>
              </a:rPr>
              <a:t> لك نقوم بنسخ البيان الناتج ثم نلصقه بعد ذلك </a:t>
            </a:r>
            <a:r>
              <a:rPr lang="ar-DZ" sz="4000" b="1" dirty="0" err="1" smtClean="0">
                <a:cs typeface="Simplified Arabic" pitchFamily="2" charset="-78"/>
              </a:rPr>
              <a:t>فى</a:t>
            </a:r>
            <a:r>
              <a:rPr lang="ar-DZ" sz="4000" b="1" dirty="0" smtClean="0">
                <a:cs typeface="Simplified Arabic" pitchFamily="2" charset="-78"/>
              </a:rPr>
              <a:t> صفحة الوارد وتعد له حسب الهدف</a:t>
            </a:r>
            <a:endParaRPr lang="fr-FR" sz="2400" dirty="0">
              <a:cs typeface="Simplified Arabic" pitchFamily="2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87624" y="5157193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b="1" dirty="0" smtClean="0">
                <a:cs typeface="Simplified Arabic" pitchFamily="2" charset="-78"/>
              </a:rPr>
              <a:t>أنظر الصورة المالية التي </a:t>
            </a:r>
            <a:r>
              <a:rPr lang="ar-DZ" sz="3200" b="1" dirty="0" err="1" smtClean="0">
                <a:cs typeface="Simplified Arabic" pitchFamily="2" charset="-78"/>
              </a:rPr>
              <a:t>اوضح</a:t>
            </a:r>
            <a:r>
              <a:rPr lang="ar-DZ" sz="3200" b="1" dirty="0" smtClean="0">
                <a:cs typeface="Simplified Arabic" pitchFamily="2" charset="-78"/>
              </a:rPr>
              <a:t> عملية النسخ </a:t>
            </a:r>
            <a:endParaRPr lang="fr-FR" sz="3200" b="1" dirty="0">
              <a:cs typeface="Simplified Arabic" pitchFamily="2" charset="-78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/>
          <p:cNvGrpSpPr/>
          <p:nvPr/>
        </p:nvGrpSpPr>
        <p:grpSpPr>
          <a:xfrm>
            <a:off x="0" y="0"/>
            <a:ext cx="9144000" cy="7048688"/>
            <a:chOff x="0" y="0"/>
            <a:chExt cx="9144000" cy="7048688"/>
          </a:xfrm>
        </p:grpSpPr>
        <p:grpSp>
          <p:nvGrpSpPr>
            <p:cNvPr id="16" name="Groupe 15"/>
            <p:cNvGrpSpPr/>
            <p:nvPr/>
          </p:nvGrpSpPr>
          <p:grpSpPr>
            <a:xfrm>
              <a:off x="0" y="0"/>
              <a:ext cx="9144000" cy="7048688"/>
              <a:chOff x="0" y="0"/>
              <a:chExt cx="9144000" cy="7048688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0" y="0"/>
                <a:ext cx="9144000" cy="7048688"/>
                <a:chOff x="1835696" y="-190689"/>
                <a:chExt cx="9144000" cy="7048688"/>
              </a:xfrm>
            </p:grpSpPr>
            <p:pic>
              <p:nvPicPr>
                <p:cNvPr id="29698" name="Picture 2" descr="C:\Users\hp\AppData\Local\Temp\SolidDocuments\SolidCapture\SolidCaptureImage4561952.pn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1835696" y="-190689"/>
                  <a:ext cx="9144000" cy="7048688"/>
                </a:xfrm>
                <a:prstGeom prst="rect">
                  <a:avLst/>
                </a:prstGeom>
                <a:noFill/>
              </p:spPr>
            </p:pic>
            <p:sp>
              <p:nvSpPr>
                <p:cNvPr id="7" name="ZoneTexte 6"/>
                <p:cNvSpPr txBox="1"/>
                <p:nvPr/>
              </p:nvSpPr>
              <p:spPr>
                <a:xfrm>
                  <a:off x="2663280" y="2086184"/>
                  <a:ext cx="4032448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ar-DZ" sz="4000" b="1" dirty="0" smtClean="0">
                      <a:cs typeface="Simplified Arabic" pitchFamily="2" charset="-78"/>
                    </a:rPr>
                    <a:t>   </a:t>
                  </a:r>
                  <a:r>
                    <a:rPr lang="ar-DZ" sz="3200" b="1" dirty="0" smtClean="0">
                      <a:cs typeface="Simplified Arabic" pitchFamily="2" charset="-78"/>
                    </a:rPr>
                    <a:t>نضغط هنا لا جراء النسخ </a:t>
                  </a:r>
                  <a:endParaRPr lang="fr-FR" b="1" dirty="0">
                    <a:cs typeface="Simplified Arabic" pitchFamily="2" charset="-78"/>
                  </a:endParaRPr>
                </a:p>
              </p:txBody>
            </p:sp>
          </p:grpSp>
          <p:grpSp>
            <p:nvGrpSpPr>
              <p:cNvPr id="15" name="Groupe 14"/>
              <p:cNvGrpSpPr/>
              <p:nvPr/>
            </p:nvGrpSpPr>
            <p:grpSpPr>
              <a:xfrm>
                <a:off x="1403648" y="404664"/>
                <a:ext cx="7164288" cy="3721769"/>
                <a:chOff x="1403648" y="404664"/>
                <a:chExt cx="7164288" cy="3721769"/>
              </a:xfrm>
            </p:grpSpPr>
            <p:cxnSp>
              <p:nvCxnSpPr>
                <p:cNvPr id="10" name="Connecteur en arc 9"/>
                <p:cNvCxnSpPr/>
                <p:nvPr/>
              </p:nvCxnSpPr>
              <p:spPr>
                <a:xfrm>
                  <a:off x="1979712" y="404664"/>
                  <a:ext cx="4932040" cy="3168352"/>
                </a:xfrm>
                <a:prstGeom prst="curvedConnector3">
                  <a:avLst>
                    <a:gd name="adj1" fmla="val 50000"/>
                  </a:avLst>
                </a:prstGeom>
                <a:ln>
                  <a:headEnd type="arrow"/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3" name="ZoneTexte 12"/>
                <p:cNvSpPr txBox="1"/>
                <p:nvPr/>
              </p:nvSpPr>
              <p:spPr>
                <a:xfrm>
                  <a:off x="4773523" y="3356992"/>
                  <a:ext cx="3794413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ar-DZ" sz="4400" b="1" dirty="0" smtClean="0">
                      <a:cs typeface="Simplified Arabic" pitchFamily="2" charset="-78"/>
                    </a:rPr>
                    <a:t>لكتابة الاسم مثلا </a:t>
                  </a:r>
                  <a:endParaRPr lang="fr-FR" sz="4400" b="1" dirty="0">
                    <a:cs typeface="Simplified Arabic" pitchFamily="2" charset="-78"/>
                  </a:endParaRPr>
                </a:p>
              </p:txBody>
            </p:sp>
            <p:cxnSp>
              <p:nvCxnSpPr>
                <p:cNvPr id="25" name="Connecteur en angle 24"/>
                <p:cNvCxnSpPr/>
                <p:nvPr/>
              </p:nvCxnSpPr>
              <p:spPr>
                <a:xfrm rot="16200000" flipH="1">
                  <a:off x="1187624" y="620688"/>
                  <a:ext cx="2088232" cy="1656184"/>
                </a:xfrm>
                <a:prstGeom prst="bentConnector3">
                  <a:avLst>
                    <a:gd name="adj1" fmla="val 50000"/>
                  </a:avLst>
                </a:prstGeom>
                <a:ln>
                  <a:headEnd type="arrow"/>
                  <a:tailEnd type="arrow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1" name="Connecteur en arc 20"/>
            <p:cNvCxnSpPr/>
            <p:nvPr/>
          </p:nvCxnSpPr>
          <p:spPr>
            <a:xfrm rot="5400000">
              <a:off x="4536504" y="3816424"/>
              <a:ext cx="576064" cy="576064"/>
            </a:xfrm>
            <a:prstGeom prst="curvedConnector3">
              <a:avLst>
                <a:gd name="adj1" fmla="val 99604"/>
              </a:avLst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0" name="Objet 19"/>
          <p:cNvGraphicFramePr>
            <a:graphicFrameLocks noChangeAspect="1"/>
          </p:cNvGraphicFramePr>
          <p:nvPr/>
        </p:nvGraphicFramePr>
        <p:xfrm>
          <a:off x="4356100" y="1943100"/>
          <a:ext cx="914400" cy="198438"/>
        </p:xfrm>
        <a:graphic>
          <a:graphicData uri="http://schemas.openxmlformats.org/presentationml/2006/ole">
            <p:oleObj spid="_x0000_s1026" name="Equation" r:id="rId4" imgW="914400" imgH="198720" progId="Equation.DSMT4">
              <p:embed/>
            </p:oleObj>
          </a:graphicData>
        </a:graphic>
      </p:graphicFrame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768350" y="2752725"/>
          <a:ext cx="5372100" cy="706438"/>
        </p:xfrm>
        <a:graphic>
          <a:graphicData uri="http://schemas.openxmlformats.org/presentationml/2006/ole">
            <p:oleObj spid="_x0000_s28674" name="Equation" r:id="rId3" imgW="1942920" imgH="304560" progId="Equation.DSMT4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2987824" y="1916832"/>
            <a:ext cx="5742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cs typeface="Simplified Arabic" pitchFamily="2" charset="-78"/>
              </a:rPr>
              <a:t>منحنى التناقص او منحنى التفريغ </a:t>
            </a:r>
            <a:endParaRPr lang="fr-FR" sz="4000" b="1" dirty="0">
              <a:cs typeface="Simplified Arab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63275" y="3573016"/>
            <a:ext cx="2797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DZ" sz="4000" b="1" dirty="0" smtClean="0">
                <a:cs typeface="Simplified Arabic" pitchFamily="2" charset="-78"/>
              </a:rPr>
              <a:t>منحنى </a:t>
            </a:r>
            <a:r>
              <a:rPr lang="ar-DZ" sz="4000" b="1" dirty="0" err="1" smtClean="0">
                <a:cs typeface="Simplified Arabic" pitchFamily="2" charset="-78"/>
              </a:rPr>
              <a:t>الشحن </a:t>
            </a:r>
            <a:r>
              <a:rPr lang="ar-DZ" sz="2400" b="1" dirty="0" err="1" smtClean="0"/>
              <a:t>:</a:t>
            </a:r>
            <a:r>
              <a:rPr lang="ar-DZ" sz="2400" b="1" dirty="0" smtClean="0"/>
              <a:t> </a:t>
            </a:r>
            <a:r>
              <a:rPr lang="ar-DZ" dirty="0" smtClean="0"/>
              <a:t> </a:t>
            </a:r>
            <a:endParaRPr lang="fr-FR" dirty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539552" y="4725144"/>
          <a:ext cx="7831138" cy="785812"/>
        </p:xfrm>
        <a:graphic>
          <a:graphicData uri="http://schemas.openxmlformats.org/presentationml/2006/ole">
            <p:oleObj spid="_x0000_s28675" name="Equation" r:id="rId4" imgW="2489040" imgH="304560" progId="Equation.DSMT4">
              <p:embed/>
            </p:oleObj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555776" y="188640"/>
            <a:ext cx="37444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11500" b="1" dirty="0" smtClean="0"/>
              <a:t>امثلة</a:t>
            </a:r>
            <a:endParaRPr lang="fr-FR" sz="11500" b="1" dirty="0"/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2403699"/>
          </a:xfrm>
        </p:spPr>
        <p:txBody>
          <a:bodyPr/>
          <a:lstStyle/>
          <a:p>
            <a:pPr lvl="0"/>
            <a:r>
              <a:rPr lang="ar-DZ" sz="6000" b="1" dirty="0" smtClean="0"/>
              <a:t>منحنى جيبي :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/>
          <a:lstStyle/>
          <a:p>
            <a:r>
              <a:rPr lang="ar-DZ" sz="4000" b="1" dirty="0" smtClean="0">
                <a:solidFill>
                  <a:schemeClr val="tx1"/>
                </a:solidFill>
              </a:rPr>
              <a:t>التخامد في الاهتزازات </a:t>
            </a:r>
            <a:r>
              <a:rPr lang="ar-DZ" dirty="0" smtClean="0"/>
              <a:t>: </a:t>
            </a:r>
            <a:endParaRPr lang="fr-FR" dirty="0" smtClean="0"/>
          </a:p>
          <a:p>
            <a:endParaRPr lang="fr-FR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55576" y="1700808"/>
          <a:ext cx="7416824" cy="762372"/>
        </p:xfrm>
        <a:graphic>
          <a:graphicData uri="http://schemas.openxmlformats.org/presentationml/2006/ole">
            <p:oleObj spid="_x0000_s29698" name="Equation" r:id="rId3" imgW="2095200" imgH="228600" progId="Equation.DSMT4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23528" y="4293096"/>
          <a:ext cx="7848872" cy="1152128"/>
        </p:xfrm>
        <a:graphic>
          <a:graphicData uri="http://schemas.openxmlformats.org/presentationml/2006/ole">
            <p:oleObj spid="_x0000_s29699" name="Equation" r:id="rId4" imgW="1625400" imgH="190440" progId="Equation.DSMT4">
              <p:embed/>
            </p:oleObj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-51275" y="1238270"/>
            <a:ext cx="919527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ruti" pitchFamily="34" charset="0"/>
                <a:ea typeface="Times New Roman" pitchFamily="18" charset="0"/>
                <a:cs typeface="Simplified Arabic" pitchFamily="2" charset="-78"/>
              </a:rPr>
              <a:t>هذا البرنامج يحتاج الى تجريب عدة مرات </a:t>
            </a:r>
            <a:endParaRPr kumimoji="0" lang="fr-F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ruti" pitchFamily="34" charset="0"/>
              <a:cs typeface="Shruti" pitchFamily="34" charset="0"/>
            </a:endParaRPr>
          </a:p>
          <a:p>
            <a:pPr marL="0" marR="0" lvl="0" indent="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ruti" pitchFamily="34" charset="0"/>
                <a:ea typeface="Times New Roman" pitchFamily="18" charset="0"/>
                <a:cs typeface="Simplified Arabic" pitchFamily="2" charset="-78"/>
              </a:rPr>
              <a:t>جرب وسترى النتيجة </a:t>
            </a:r>
            <a:endParaRPr kumimoji="0" lang="fr-F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ruti" pitchFamily="34" charset="0"/>
              <a:cs typeface="Shruti" pitchFamily="34" charset="0"/>
            </a:endParaRPr>
          </a:p>
          <a:p>
            <a:pPr marL="0" marR="0" lvl="0" indent="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ruti" pitchFamily="34" charset="0"/>
                <a:ea typeface="Times New Roman" pitchFamily="18" charset="0"/>
                <a:cs typeface="Simplified Arabic" pitchFamily="2" charset="-78"/>
              </a:rPr>
              <a:t>حاول التقدم أكثر في التحكم في هذا البرنامج </a:t>
            </a:r>
            <a:endParaRPr kumimoji="0" lang="fr-F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ruti" pitchFamily="34" charset="0"/>
              <a:cs typeface="Shruti" pitchFamily="34" charset="0"/>
            </a:endParaRPr>
          </a:p>
          <a:p>
            <a:pPr marL="0" marR="0" lvl="0" indent="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ruti" pitchFamily="34" charset="0"/>
                <a:ea typeface="Times New Roman" pitchFamily="18" charset="0"/>
                <a:cs typeface="Simplified Arabic" pitchFamily="2" charset="-78"/>
              </a:rPr>
              <a:t>بالتوفيق والسلام عليكم ورحمة الله وبركاته</a:t>
            </a:r>
            <a:endParaRPr kumimoji="0" lang="fr-F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ruti" pitchFamily="34" charset="0"/>
              <a:cs typeface="Shruti" pitchFamily="34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5400" b="1" dirty="0" smtClean="0"/>
              <a:t>ورشة النصوص العلمية والمنحنيات البيانية 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r>
              <a:rPr lang="ar-DZ" sz="7200" b="1" dirty="0" smtClean="0"/>
              <a:t>إعداد : مفتش المادة </a:t>
            </a:r>
            <a:r>
              <a:rPr lang="fr-FR" sz="7200" b="1" dirty="0" smtClean="0"/>
              <a:t> </a:t>
            </a:r>
            <a:br>
              <a:rPr lang="fr-FR" sz="7200" b="1" dirty="0" smtClean="0"/>
            </a:br>
            <a:r>
              <a:rPr lang="ar-DZ" sz="7200" b="1" dirty="0" smtClean="0"/>
              <a:t>تقديم </a:t>
            </a:r>
            <a:r>
              <a:rPr lang="ar-DZ" sz="7200" b="1" dirty="0" smtClean="0"/>
              <a:t>الاستاذ:</a:t>
            </a:r>
            <a:r>
              <a:rPr lang="ar-DZ" sz="7200" b="1" dirty="0" smtClean="0">
                <a:solidFill>
                  <a:srgbClr val="00B0F0"/>
                </a:solidFill>
              </a:rPr>
              <a:t>ليتيم </a:t>
            </a:r>
            <a:r>
              <a:rPr lang="ar-DZ" sz="7200" b="1" dirty="0" smtClean="0">
                <a:solidFill>
                  <a:srgbClr val="00B0F0"/>
                </a:solidFill>
              </a:rPr>
              <a:t>السعيد 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r>
              <a:rPr lang="ar-DZ" sz="7200" b="1" dirty="0" smtClean="0"/>
              <a:t>تحت إشراف 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r>
              <a:rPr lang="ar-DZ" sz="7200" b="1" dirty="0" smtClean="0"/>
              <a:t>مفتش التربية الوطنية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r>
              <a:rPr lang="ar-DZ" sz="7200" b="1" dirty="0" smtClean="0">
                <a:solidFill>
                  <a:srgbClr val="00B0F0"/>
                </a:solidFill>
              </a:rPr>
              <a:t>صالح </a:t>
            </a:r>
            <a:r>
              <a:rPr lang="ar-DZ" sz="7200" b="1" dirty="0" err="1" smtClean="0">
                <a:solidFill>
                  <a:srgbClr val="00B0F0"/>
                </a:solidFill>
              </a:rPr>
              <a:t>خليفي</a:t>
            </a:r>
            <a:endParaRPr lang="fr-FR" sz="4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043608" y="1372416"/>
            <a:ext cx="79208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3200" b="1" dirty="0" smtClean="0">
                <a:cs typeface="Simplified Arabic" pitchFamily="2" charset="-78"/>
              </a:rPr>
              <a:t>كيف نستعمل البرنامج </a:t>
            </a:r>
            <a:r>
              <a:rPr lang="fr-FR" sz="3200" dirty="0" err="1" smtClean="0">
                <a:cs typeface="Simplified Arabic" pitchFamily="2" charset="-78"/>
              </a:rPr>
              <a:t>Sinequanon</a:t>
            </a:r>
            <a:r>
              <a:rPr lang="fr-FR" sz="3200" dirty="0" smtClean="0">
                <a:cs typeface="Simplified Arabic" pitchFamily="2" charset="-78"/>
              </a:rPr>
              <a:t> </a:t>
            </a:r>
            <a:r>
              <a:rPr lang="ar-DZ" sz="3200" b="1" dirty="0" smtClean="0">
                <a:cs typeface="Simplified Arabic" pitchFamily="2" charset="-78"/>
              </a:rPr>
              <a:t>في رسم البيانات </a:t>
            </a:r>
            <a:r>
              <a:rPr lang="ar-DZ" sz="2400" b="1" dirty="0" smtClean="0"/>
              <a:t>؟</a:t>
            </a:r>
            <a:endParaRPr kumimoji="0" lang="ar-D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Simplified Arab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9" y="188641"/>
            <a:ext cx="7552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Simplified Arabic" pitchFamily="2" charset="-78"/>
              </a:rPr>
              <a:t>طريقة استعمال برنامج النصوص العلمية</a:t>
            </a:r>
            <a:r>
              <a:rPr lang="ar-DZ" sz="4400" b="1" dirty="0" smtClean="0">
                <a:cs typeface="Simplified Arabic" pitchFamily="2" charset="-78"/>
              </a:rPr>
              <a:t> </a:t>
            </a:r>
            <a:endParaRPr lang="fr-FR" sz="4400" dirty="0">
              <a:cs typeface="Simplified Arabic" pitchFamily="2" charset="-78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467544" y="188641"/>
            <a:ext cx="8676456" cy="1152128"/>
          </a:xfrm>
        </p:spPr>
        <p:txBody>
          <a:bodyPr>
            <a:normAutofit/>
          </a:bodyPr>
          <a:lstStyle/>
          <a:p>
            <a:pPr rtl="1"/>
            <a:r>
              <a:rPr lang="ar-DZ" dirty="0" smtClean="0">
                <a:cs typeface="Simplified Arabic" pitchFamily="2" charset="-78"/>
              </a:rPr>
              <a:t> </a:t>
            </a:r>
            <a:r>
              <a:rPr lang="ar-DZ" sz="4400" dirty="0" smtClean="0">
                <a:cs typeface="Simplified Arabic" pitchFamily="2" charset="-78"/>
              </a:rPr>
              <a:t>نعين موقع الملف </a:t>
            </a:r>
            <a:r>
              <a:rPr lang="fr-FR" sz="4400" dirty="0" err="1" smtClean="0">
                <a:cs typeface="Simplified Arabic" pitchFamily="2" charset="-78"/>
              </a:rPr>
              <a:t>senequanon</a:t>
            </a:r>
            <a:r>
              <a:rPr lang="ar-DZ" sz="4400" dirty="0" smtClean="0">
                <a:cs typeface="Simplified Arabic" pitchFamily="2" charset="-78"/>
              </a:rPr>
              <a:t>ثم </a:t>
            </a:r>
            <a:r>
              <a:rPr lang="ar-DZ" dirty="0" smtClean="0">
                <a:cs typeface="Simplified Arabic" pitchFamily="2" charset="-78"/>
              </a:rPr>
              <a:t>نفتحه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24128" y="1772816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200" dirty="0" smtClean="0">
                <a:cs typeface="Simplified Arabic" pitchFamily="2" charset="-78"/>
              </a:rPr>
              <a:t>ننقر على الصورة</a:t>
            </a:r>
            <a:endParaRPr lang="fr-FR" sz="3200" dirty="0">
              <a:cs typeface="Simplified Arabic" pitchFamily="2" charset="-7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556792"/>
            <a:ext cx="1485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1619672" y="1844825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200" dirty="0" smtClean="0"/>
              <a:t>مرتين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555776" y="3356993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200" b="1" dirty="0" smtClean="0">
                <a:cs typeface="Simplified Arabic" pitchFamily="2" charset="-78"/>
              </a:rPr>
              <a:t>عندها تظهر </a:t>
            </a:r>
            <a:r>
              <a:rPr lang="ar-DZ" sz="3200" b="1" dirty="0" err="1" smtClean="0">
                <a:cs typeface="Simplified Arabic" pitchFamily="2" charset="-78"/>
              </a:rPr>
              <a:t>الصوة</a:t>
            </a:r>
            <a:r>
              <a:rPr lang="ar-DZ" sz="3200" b="1" dirty="0" smtClean="0">
                <a:cs typeface="Simplified Arabic" pitchFamily="2" charset="-78"/>
              </a:rPr>
              <a:t> التالية</a:t>
            </a:r>
            <a:endParaRPr lang="fr-FR" sz="3200" b="1" dirty="0">
              <a:cs typeface="Simplified Arabic" pitchFamily="2" charset="-78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611560" y="620688"/>
            <a:ext cx="7920880" cy="4536504"/>
            <a:chOff x="539552" y="260648"/>
            <a:chExt cx="7920880" cy="4536504"/>
          </a:xfrm>
        </p:grpSpPr>
        <p:grpSp>
          <p:nvGrpSpPr>
            <p:cNvPr id="6" name="Groupe 5"/>
            <p:cNvGrpSpPr/>
            <p:nvPr/>
          </p:nvGrpSpPr>
          <p:grpSpPr>
            <a:xfrm>
              <a:off x="539552" y="260648"/>
              <a:ext cx="7920880" cy="4536504"/>
              <a:chOff x="539552" y="260648"/>
              <a:chExt cx="7920880" cy="4536504"/>
            </a:xfrm>
          </p:grpSpPr>
          <p:pic>
            <p:nvPicPr>
              <p:cNvPr id="19457" name="Picture 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39552" y="260648"/>
                <a:ext cx="7920880" cy="45365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9458" name="Group 2"/>
              <p:cNvGrpSpPr>
                <a:grpSpLocks/>
              </p:cNvGrpSpPr>
              <p:nvPr/>
            </p:nvGrpSpPr>
            <p:grpSpPr bwMode="auto">
              <a:xfrm>
                <a:off x="5075873" y="909003"/>
                <a:ext cx="2091690" cy="431800"/>
                <a:chOff x="8533" y="-114"/>
                <a:chExt cx="3294" cy="680"/>
              </a:xfrm>
            </p:grpSpPr>
            <p:sp>
              <p:nvSpPr>
                <p:cNvPr id="19459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10574" y="-114"/>
                  <a:ext cx="1253" cy="6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9460" name="Line 4"/>
                <p:cNvSpPr>
                  <a:spLocks noChangeShapeType="1"/>
                </p:cNvSpPr>
                <p:nvPr/>
              </p:nvSpPr>
              <p:spPr bwMode="auto">
                <a:xfrm flipH="1" flipV="1">
                  <a:off x="8533" y="566"/>
                  <a:ext cx="2121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  <p:sp>
          <p:nvSpPr>
            <p:cNvPr id="7" name="ZoneTexte 6"/>
            <p:cNvSpPr txBox="1"/>
            <p:nvPr/>
          </p:nvSpPr>
          <p:spPr>
            <a:xfrm>
              <a:off x="3131840" y="980728"/>
              <a:ext cx="230425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DZ" sz="4000" dirty="0" err="1" smtClean="0">
                  <a:cs typeface="Simplified Arabic" pitchFamily="2" charset="-78"/>
                </a:rPr>
                <a:t>إضغط</a:t>
              </a:r>
              <a:r>
                <a:rPr lang="ar-DZ" sz="4000" dirty="0" smtClean="0">
                  <a:cs typeface="Simplified Arabic" pitchFamily="2" charset="-78"/>
                </a:rPr>
                <a:t> هنا</a:t>
              </a:r>
              <a:endParaRPr lang="fr-FR" dirty="0">
                <a:cs typeface="Simplified Arabic" pitchFamily="2" charset="-78"/>
              </a:endParaRPr>
            </a:p>
          </p:txBody>
        </p:sp>
      </p:grpSp>
      <p:sp>
        <p:nvSpPr>
          <p:cNvPr id="9" name="ZoneTexte 8"/>
          <p:cNvSpPr txBox="1"/>
          <p:nvPr/>
        </p:nvSpPr>
        <p:spPr>
          <a:xfrm>
            <a:off x="2483768" y="5517233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3600" b="1" dirty="0" smtClean="0">
                <a:cs typeface="Simplified Arabic" pitchFamily="2" charset="-78"/>
              </a:rPr>
              <a:t> </a:t>
            </a:r>
            <a:r>
              <a:rPr lang="ar-DZ" sz="3600" b="1" dirty="0" err="1" smtClean="0">
                <a:cs typeface="Simplified Arabic" pitchFamily="2" charset="-78"/>
              </a:rPr>
              <a:t>نتحصل</a:t>
            </a:r>
            <a:r>
              <a:rPr lang="ar-DZ" sz="3600" b="1" dirty="0" smtClean="0">
                <a:cs typeface="Simplified Arabic" pitchFamily="2" charset="-78"/>
              </a:rPr>
              <a:t> </a:t>
            </a:r>
            <a:r>
              <a:rPr lang="ar-DZ" sz="3600" b="1" dirty="0">
                <a:cs typeface="Simplified Arabic" pitchFamily="2" charset="-78"/>
              </a:rPr>
              <a:t>على </a:t>
            </a:r>
            <a:r>
              <a:rPr lang="ar-DZ" sz="3600" b="1" dirty="0" smtClean="0">
                <a:cs typeface="Simplified Arabic" pitchFamily="2" charset="-78"/>
              </a:rPr>
              <a:t>الصورة الموالية</a:t>
            </a:r>
            <a:endParaRPr lang="fr-FR" sz="3600" b="1" dirty="0">
              <a:cs typeface="Simplified Arabic" pitchFamily="2" charset="-78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90850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5400" b="1" dirty="0">
                <a:cs typeface="Simplified Arabic" pitchFamily="2" charset="-78"/>
              </a:rPr>
              <a:t>عند </a:t>
            </a:r>
            <a:r>
              <a:rPr lang="ar-DZ" sz="5400" b="1" dirty="0" err="1" smtClean="0">
                <a:cs typeface="Simplified Arabic" pitchFamily="2" charset="-78"/>
              </a:rPr>
              <a:t>النقرعلى</a:t>
            </a:r>
            <a:r>
              <a:rPr lang="ar-DZ" sz="5400" b="1" dirty="0" smtClean="0">
                <a:cs typeface="Simplified Arabic" pitchFamily="2" charset="-78"/>
              </a:rPr>
              <a:t> </a:t>
            </a:r>
            <a:r>
              <a:rPr lang="ar-DZ" sz="5400" b="1" dirty="0">
                <a:cs typeface="Simplified Arabic" pitchFamily="2" charset="-78"/>
              </a:rPr>
              <a:t>المعلم  </a:t>
            </a:r>
            <a:r>
              <a:rPr lang="ar-DZ" sz="5400" b="1" dirty="0" smtClean="0">
                <a:cs typeface="Simplified Arabic" pitchFamily="2" charset="-78"/>
              </a:rPr>
              <a:t>نحصل على</a:t>
            </a:r>
          </a:p>
          <a:p>
            <a:pPr algn="ctr"/>
            <a:r>
              <a:rPr lang="ar-DZ" sz="4400" b="1" dirty="0" smtClean="0">
                <a:cs typeface="Simplified Arabic" pitchFamily="2" charset="-78"/>
              </a:rPr>
              <a:t>( </a:t>
            </a:r>
            <a:r>
              <a:rPr lang="ar-DZ" sz="5400" b="1" dirty="0">
                <a:cs typeface="Simplified Arabic" pitchFamily="2" charset="-78"/>
              </a:rPr>
              <a:t>معلومات تخص </a:t>
            </a:r>
            <a:r>
              <a:rPr lang="ar-DZ" sz="5400" b="1" dirty="0" smtClean="0">
                <a:cs typeface="Simplified Arabic" pitchFamily="2" charset="-78"/>
              </a:rPr>
              <a:t>المعلم والورق الملمتري</a:t>
            </a:r>
            <a:r>
              <a:rPr lang="ar-DZ" sz="4400" b="1" dirty="0" smtClean="0">
                <a:cs typeface="Simplified Arabic" pitchFamily="2" charset="-78"/>
              </a:rPr>
              <a:t>)</a:t>
            </a:r>
            <a:endParaRPr lang="fr-FR" sz="4400" b="1" dirty="0">
              <a:cs typeface="Simplified Arabic" pitchFamily="2" charset="-78"/>
            </a:endParaRPr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7079381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 rot="10800000" flipV="1">
            <a:off x="0" y="430539"/>
            <a:ext cx="864096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عند النقر على الرمز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                  نكتب معادلة البيان تظهر الصورة</a:t>
            </a: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ar-DZ" sz="2800" b="1" dirty="0" smtClean="0">
              <a:latin typeface="Arial" pitchFamily="34" charset="0"/>
              <a:ea typeface="Times New Roman" pitchFamily="18" charset="0"/>
              <a:cs typeface="Simplified Arabic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Simplified Arabic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Simplified Arabic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ar-DZ" sz="2800" b="1" dirty="0" smtClean="0">
              <a:latin typeface="Arial" pitchFamily="34" charset="0"/>
              <a:ea typeface="Times New Roman" pitchFamily="18" charset="0"/>
              <a:cs typeface="Simplified Arabic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Simplified Arabic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</a:t>
            </a: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60648"/>
            <a:ext cx="1224136" cy="900101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0" y="3429000"/>
            <a:ext cx="882047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ar-DZ" sz="4000" b="1" dirty="0" smtClean="0"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الخاصة  </a:t>
            </a:r>
            <a:r>
              <a:rPr lang="ar-DZ" sz="4000" b="1" dirty="0" err="1" smtClean="0"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بكتاية</a:t>
            </a:r>
            <a:r>
              <a:rPr lang="ar-DZ" sz="4000" b="1" dirty="0" smtClean="0">
                <a:latin typeface="Arial" pitchFamily="34" charset="0"/>
                <a:ea typeface="Times New Roman" pitchFamily="18" charset="0"/>
                <a:cs typeface="Simplified Arabic" pitchFamily="2" charset="-78"/>
              </a:rPr>
              <a:t> الدالة المراد رسم المنحنى البياني لها</a:t>
            </a:r>
          </a:p>
          <a:p>
            <a:endParaRPr lang="fr-FR" dirty="0"/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1835696" y="260648"/>
            <a:ext cx="6170291" cy="5905500"/>
            <a:chOff x="1835696" y="260648"/>
            <a:chExt cx="6170290" cy="5905500"/>
          </a:xfrm>
        </p:grpSpPr>
        <p:pic>
          <p:nvPicPr>
            <p:cNvPr id="1025" name="Picture 1" descr="C:\Users\hp\AppData\Local\Temp\SolidDocuments\SolidCapture\SolidCaptureImage1112349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95736" y="260648"/>
              <a:ext cx="5810250" cy="5905500"/>
            </a:xfrm>
            <a:prstGeom prst="rect">
              <a:avLst/>
            </a:prstGeom>
            <a:noFill/>
          </p:spPr>
        </p:pic>
        <p:cxnSp>
          <p:nvCxnSpPr>
            <p:cNvPr id="4" name="Connecteur en arc 3"/>
            <p:cNvCxnSpPr/>
            <p:nvPr/>
          </p:nvCxnSpPr>
          <p:spPr>
            <a:xfrm rot="5400000" flipH="1" flipV="1">
              <a:off x="1835696" y="1052736"/>
              <a:ext cx="1152128" cy="1152128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ZoneTexte 8"/>
          <p:cNvSpPr txBox="1"/>
          <p:nvPr/>
        </p:nvSpPr>
        <p:spPr>
          <a:xfrm>
            <a:off x="0" y="1988840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600" b="1" dirty="0" smtClean="0">
                <a:cs typeface="Simplified Arabic" pitchFamily="2" charset="-78"/>
              </a:rPr>
              <a:t>نكتب الدالة المعنية مثال</a:t>
            </a:r>
            <a:endParaRPr lang="fr-FR" sz="3200" b="1" dirty="0">
              <a:cs typeface="Simplified Arabic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9512" y="364502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5exp-0.5x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4221089"/>
            <a:ext cx="233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 </a:t>
            </a:r>
            <a:r>
              <a:rPr lang="ar-DZ" sz="2400" b="1" dirty="0" smtClean="0"/>
              <a:t>ثم نضغط على </a:t>
            </a:r>
            <a:r>
              <a:rPr lang="fr-FR" dirty="0" smtClean="0"/>
              <a:t>entré</a:t>
            </a:r>
            <a:endParaRPr lang="fr-FR" dirty="0"/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C:\Users\hp\AppData\Local\Temp\SolidDocuments\SolidCapture\SolidCaptureImage178028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9" y="1484785"/>
            <a:ext cx="6819900" cy="5114925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539552" y="332657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4800" b="1" dirty="0" smtClean="0">
                <a:cs typeface="Simplified Arabic" pitchFamily="2" charset="-78"/>
              </a:rPr>
              <a:t>نحصل على البيان  الممثل بالشكل     </a:t>
            </a:r>
            <a:endParaRPr lang="fr-FR" sz="4800" b="1" dirty="0">
              <a:cs typeface="Simplified Arabic" pitchFamily="2" charset="-78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202</Words>
  <Application>Microsoft Office PowerPoint</Application>
  <PresentationFormat>Affichage à l'écran (4:3)</PresentationFormat>
  <Paragraphs>47</Paragraphs>
  <Slides>17</Slides>
  <Notes>1</Notes>
  <HiddenSlides>0</HiddenSlides>
  <MMClips>1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Thème Office</vt:lpstr>
      <vt:lpstr>Equation</vt:lpstr>
      <vt:lpstr>Diapositive 1</vt:lpstr>
      <vt:lpstr>Diapositive 2</vt:lpstr>
      <vt:lpstr>Diapositive 3</vt:lpstr>
      <vt:lpstr> نعين موقع الملف senequanonثم نفتحه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منحنى جيبي :  </vt:lpstr>
      <vt:lpstr>Diapositive 16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32</cp:revision>
  <dcterms:created xsi:type="dcterms:W3CDTF">2012-03-16T13:36:14Z</dcterms:created>
  <dcterms:modified xsi:type="dcterms:W3CDTF">2012-09-21T04:54:39Z</dcterms:modified>
</cp:coreProperties>
</file>